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67" r:id="rId3"/>
    <p:sldId id="268" r:id="rId4"/>
    <p:sldId id="273" r:id="rId5"/>
    <p:sldId id="274" r:id="rId6"/>
    <p:sldId id="275" r:id="rId7"/>
    <p:sldId id="276" r:id="rId8"/>
    <p:sldId id="277" r:id="rId9"/>
    <p:sldId id="278" r:id="rId10"/>
    <p:sldId id="269" r:id="rId11"/>
    <p:sldId id="271" r:id="rId12"/>
    <p:sldId id="279" r:id="rId13"/>
    <p:sldId id="286" r:id="rId14"/>
    <p:sldId id="280" r:id="rId15"/>
    <p:sldId id="281" r:id="rId16"/>
    <p:sldId id="282" r:id="rId17"/>
    <p:sldId id="283" r:id="rId18"/>
    <p:sldId id="284" r:id="rId19"/>
    <p:sldId id="272" r:id="rId20"/>
    <p:sldId id="259" r:id="rId21"/>
    <p:sldId id="260" r:id="rId22"/>
    <p:sldId id="261" r:id="rId23"/>
    <p:sldId id="262" r:id="rId24"/>
    <p:sldId id="263" r:id="rId25"/>
    <p:sldId id="285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6420B-F348-4A6C-92EF-0850F9D0DCD7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F1049-D59E-444A-904C-85D1CB0CBC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82746" y="611303"/>
            <a:ext cx="5724713" cy="397133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みなさんこんにちは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この冊子で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は、今後皆さんのマイナンバーを、会社が、どのように管理し、利用するかについてお伝えします。</a:t>
            </a: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68DD-2FDE-4760-B99E-18DE5C3AAFA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645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82746" y="611303"/>
            <a:ext cx="5724713" cy="397133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最初は、マイナンバーの交付についてお伝えします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皆さんには、今年の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月より、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桁の個人番号すなわちマイナンバーが交付されます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。この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個人番号は、今年の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日時点の住民票の登録住所宛に連絡されますので、もし現在の住んでいる場所に住民票を登録していない場合は、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日までに、変更をお願いします。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番号の交付は「通知カード」と呼ばれる書類で行われます。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世帯全員分のカードが簡易書留で届きます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。扶養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家族の個人番号も会社に提供しますので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、無くさない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ように大切に保管しましょう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68DD-2FDE-4760-B99E-18DE5C3AAFA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4926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82746" y="611303"/>
            <a:ext cx="5724713" cy="397133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次に、個人番号の利用目的についてお伝えします。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マイナンバー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、社会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保障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、税、災害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対策の行政手続に利用されます。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そのため、会社は、源泉徴収票や住民税に関する市区町村への届出書類、あるいは、雇用保険、健康保険、厚生年金の届出書類に個人番号を記載します。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から、個人番号の提供依頼がありましたら、速やかに提供をお願いします。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68DD-2FDE-4760-B99E-18DE5C3AAFA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0869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82746" y="611303"/>
            <a:ext cx="5724713" cy="397133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次に、本人確認制度についてお伝えします。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番号は、大事な個人情報ですので、会社が個人番号を受け取る際には、本人確認が、法律で義務付けられています。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本人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確認は、提出された個人番号の確認と、身元確認の２つを行います。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そこで提示してもらうのが、通知カードと、運転免許証やパスポートなどの顔写真入りの身分証明書です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。顔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写真入りの身分証明書をお持ちでない方は、保険証と年金手帳など、顔写真なしの身分証明書を２点提示してください。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、来年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月から、希望者は個人番号カードの交付を受けることができます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。この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個人番号カードには、顔写真が付くので、お持ちの方は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枚を提示すれば大丈夫です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68DD-2FDE-4760-B99E-18DE5C3AAFA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1645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82746" y="611303"/>
            <a:ext cx="5724713" cy="397133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、国民年金第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号被保険者に該当する配偶者がいる方は、皆さんが配偶者の代理人として会社に個人番号を提供します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。これ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は、国民年金第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号被保険者の届出の場合、配偶者本人が会社に個人番号を提供する義務があるためです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ため、該当者の方には、会社から委任状の書類を渡しますので、配偶者が署名、捺印した委任状の提出も忘れないでください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68DD-2FDE-4760-B99E-18DE5C3AAFA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1645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82746" y="611303"/>
            <a:ext cx="5724713" cy="397133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最後に、会社が行うマイナンバー管理についてお伝えします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まず、個人番号は、特定の事務担当者だけが取り扱うようにし、情報の拡散を防ぎます。さらに、情報管理の責任者を配置し、事務担当者の監督と定期的な教育を実施します。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に、個人番号に関する事務を取り扱う区域を限定し、個人番号が記載された書類は施錠管理するなど、情報が外部に漏えいしない事務環境を準備します。</a:t>
            </a: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さらに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、個人番号が登録されたデータは、社内、社外の両面から、不正アクセスを回避する体制を作ります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このように会社は、皆さんの大事なマイナンバーを適切に管理しますので、安心して提供してください。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また、会社はマイナンバーを適切に取り扱うことを、「特定個人情報基本方針」に記載することで、皆さんにお伝えしています。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また、具体的な安全管理対策は、「特定個人情報取扱規程」に記載していますので、是非一度目を通してください。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冊子</a:t>
            </a:r>
            <a:r>
              <a:rPr lang="ja-JP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終了です。お疲れ様でした。</a:t>
            </a:r>
          </a:p>
          <a:p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F68DD-2FDE-4760-B99E-18DE5C3AAFA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304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9929" y="1733907"/>
            <a:ext cx="8228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/>
              <a:t>マイナンバー制度に関する説明会</a:t>
            </a:r>
            <a:endParaRPr kumimoji="1" lang="ja-JP" altLang="en-US" sz="4400" dirty="0"/>
          </a:p>
        </p:txBody>
      </p:sp>
      <p:pic>
        <p:nvPicPr>
          <p:cNvPr id="1026" name="Picture 2" descr="C:\Users\yokoya\Desktop\画像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01208"/>
            <a:ext cx="2752725" cy="7239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742426" y="4005064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野路、川邊、大川、横谷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84655"/>
            <a:ext cx="8477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②個人番号及び特定個人情報取扱規定の</a:t>
            </a:r>
            <a:endParaRPr lang="en-US" altLang="ja-JP" sz="3600" dirty="0" smtClean="0"/>
          </a:p>
          <a:p>
            <a:r>
              <a:rPr lang="en-US" altLang="ja-JP" sz="3600" dirty="0" smtClean="0"/>
              <a:t>    </a:t>
            </a:r>
            <a:r>
              <a:rPr lang="ja-JP" altLang="en-US" sz="3600" dirty="0" smtClean="0"/>
              <a:t>概要について</a:t>
            </a:r>
            <a:endParaRPr lang="en-US" altLang="ja-JP" sz="3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85908" y="4653136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※</a:t>
            </a:r>
            <a:r>
              <a:rPr lang="ja-JP" altLang="en-US" sz="2400" dirty="0" smtClean="0">
                <a:solidFill>
                  <a:srgbClr val="FF0000"/>
                </a:solidFill>
              </a:rPr>
              <a:t>　取扱規定案　ＥＸＥＬファイル参照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24792" y="2780928"/>
            <a:ext cx="687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③従業員のマイナンバー入力方法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95736" y="18864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（１）事前に用意するもの</a:t>
            </a:r>
            <a:endParaRPr kumimoji="1" lang="ja-JP" altLang="en-US" sz="3200" dirty="0"/>
          </a:p>
        </p:txBody>
      </p:sp>
      <p:pic>
        <p:nvPicPr>
          <p:cNvPr id="3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0" r="50000" b="19461"/>
          <a:stretch/>
        </p:blipFill>
        <p:spPr bwMode="auto">
          <a:xfrm>
            <a:off x="899592" y="2700163"/>
            <a:ext cx="2016224" cy="127940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33437"/>
            <a:ext cx="1992130" cy="12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11560" y="2060599"/>
            <a:ext cx="7992888" cy="2234467"/>
          </a:xfrm>
          <a:prstGeom prst="roundRect">
            <a:avLst>
              <a:gd name="adj" fmla="val 9511"/>
            </a:avLst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84315" y="213314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写真入り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身分証明書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212409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顔写真無し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身分証明書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22681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通知カード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5816" y="281059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smtClean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endParaRPr kumimoji="1" lang="ja-JP" altLang="en-US" sz="6000" b="1" dirty="0">
              <a:solidFill>
                <a:srgbClr val="4F81B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86028" y="297435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</a:t>
            </a:r>
            <a:endParaRPr kumimoji="1" lang="ja-JP" altLang="en-US" sz="4000" b="1" dirty="0">
              <a:solidFill>
                <a:srgbClr val="4F81B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35896" y="3953381"/>
            <a:ext cx="242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運転免許証やパスポート等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23781" y="3953381"/>
            <a:ext cx="220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健康保険証や年金手帳等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29"/>
          <p:cNvGrpSpPr/>
          <p:nvPr/>
        </p:nvGrpSpPr>
        <p:grpSpPr>
          <a:xfrm>
            <a:off x="6516216" y="2831479"/>
            <a:ext cx="1656184" cy="1109202"/>
            <a:chOff x="6516216" y="2732101"/>
            <a:chExt cx="1728192" cy="113538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62" y="2836081"/>
              <a:ext cx="737346" cy="103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http://ord.yahoo.co.jp/o/image/SIG=13fdlv6hq/EXP=1439610285;_ylc=X3IDMgRmc3QDMARpZHgDMARvaWQDQU5kOUdjVDJEaUlJYm5rUWlDUUVsbnp2dEtOZEVxdG5KdTZJb1VCR1E0WFBfYnJUWExJZnVtbTBwNGV2VGcEcAM1WTJVNUx5YTQ0R1I0NEtUNDRHOUlPaWlxLlNfbmVtWnV1aUFoZWlvdkEtLQRwb3MDMQRzZWMDc2h3BHNsawNyaQ--/**https%3a/www.kyoukaikenpo.or.jp/~/media/Images/honbu/g3/201305/250513001.jpg%3fh=283%26w=4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732101"/>
              <a:ext cx="1152128" cy="72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1187624" y="17008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番号確認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08104" y="170080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身元確認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" name="図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717" y="5309038"/>
            <a:ext cx="192062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09038"/>
            <a:ext cx="1920627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1475656" y="503857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（裏面）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505127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（表面）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11560" y="4941168"/>
            <a:ext cx="7992888" cy="1714029"/>
          </a:xfrm>
          <a:prstGeom prst="roundRect">
            <a:avLst>
              <a:gd name="adj" fmla="val 11857"/>
            </a:avLst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3421" y="5241093"/>
            <a:ext cx="242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個人番号カード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なら１枚で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</a:p>
          <a:p>
            <a:pPr algn="ctr"/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※2016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月から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希望者に対してのみ交付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544" y="980728"/>
            <a:ext cx="839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下記の画像データ（デジカメかスマートフォンで撮影）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1920" y="4365104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もしくは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koya\Desktop\新しいビットマップ イメージ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7542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043608" y="1886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（２）事務取扱担当者から役職員個人宛に　</a:t>
            </a:r>
            <a:endParaRPr lang="en-US" altLang="ja-JP" sz="3200" dirty="0" smtClean="0"/>
          </a:p>
          <a:p>
            <a:r>
              <a:rPr lang="ja-JP" altLang="en-US" sz="3200" dirty="0" smtClean="0"/>
              <a:t>　　下記メールが送られます</a:t>
            </a:r>
            <a:endParaRPr kumimoji="1" lang="ja-JP" altLang="en-US" sz="32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292080" y="4149080"/>
            <a:ext cx="648072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076056" y="378904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ＵＲＬ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をクリック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koya\Desktop\新しいビットマップ イメージ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7542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11560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（３）</a:t>
            </a:r>
            <a:r>
              <a:rPr lang="ja-JP" altLang="en-US" sz="3200" dirty="0" smtClean="0"/>
              <a:t>先のメール</a:t>
            </a:r>
            <a:r>
              <a:rPr lang="ja-JP" altLang="en-US" sz="3200" dirty="0" smtClean="0"/>
              <a:t>のＵＲＬをクリックしたことを事務管理担当者が確認し、再度メールを送ります</a:t>
            </a:r>
            <a:endParaRPr lang="en-US" altLang="ja-JP" sz="32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292080" y="4149080"/>
            <a:ext cx="648072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076056" y="3789040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提出用ＵＲＬをクリック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5661248"/>
            <a:ext cx="295232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347864" y="6021288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355976" y="5805264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ログイン時のＩＤとパスワード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okoya\Desktop\ログイン画面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560840" cy="4795733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043608" y="1886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（４）</a:t>
            </a:r>
            <a:r>
              <a:rPr lang="ja-JP" altLang="en-US" sz="3200" dirty="0" smtClean="0"/>
              <a:t>ログイン画面で、メールに記載されて</a:t>
            </a:r>
            <a:endParaRPr lang="en-US" altLang="ja-JP" sz="3200" dirty="0" smtClean="0"/>
          </a:p>
          <a:p>
            <a:r>
              <a:rPr lang="ja-JP" altLang="en-US" sz="3200" dirty="0" smtClean="0"/>
              <a:t>　　いたＩＤとパスワードを入力します</a:t>
            </a:r>
            <a:endParaRPr lang="en-US" altLang="ja-JP" sz="32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4355976" y="2852936"/>
            <a:ext cx="3312368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koya\Desktop\ワンタイムパスワード入力画面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23350" cy="4680123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95536" y="188640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（５）</a:t>
            </a:r>
            <a:r>
              <a:rPr lang="ja-JP" altLang="en-US" sz="3200" dirty="0" smtClean="0"/>
              <a:t>メールで「ワンタイムパスワード」が送られて</a:t>
            </a:r>
            <a:endParaRPr lang="en-US" altLang="ja-JP" sz="3200" dirty="0" smtClean="0"/>
          </a:p>
          <a:p>
            <a:r>
              <a:rPr lang="ja-JP" altLang="en-US" sz="3200" dirty="0" smtClean="0"/>
              <a:t>　　くるので、下記に入力して次</a:t>
            </a:r>
            <a:r>
              <a:rPr lang="ja-JP" altLang="en-US" sz="3200" dirty="0" err="1" smtClean="0"/>
              <a:t>へを</a:t>
            </a:r>
            <a:r>
              <a:rPr lang="ja-JP" altLang="en-US" sz="3200" dirty="0" smtClean="0"/>
              <a:t>クリックします</a:t>
            </a:r>
            <a:endParaRPr lang="en-US" altLang="ja-JP" sz="32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915816" y="4941168"/>
            <a:ext cx="3312368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koya\Desktop\ワンタイムメール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72808" cy="459141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83568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※</a:t>
            </a:r>
            <a:r>
              <a:rPr lang="ja-JP" altLang="en-US" sz="3200" dirty="0" smtClean="0"/>
              <a:t>ワンタイムパスワードが記載されたメール</a:t>
            </a:r>
            <a:endParaRPr lang="en-US" altLang="ja-JP" sz="32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475656" y="3140968"/>
            <a:ext cx="302433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koya\Desktop\入力画面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84003" cy="594928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95536" y="-24482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（６）</a:t>
            </a:r>
            <a:r>
              <a:rPr lang="ja-JP" altLang="en-US" sz="3200" dirty="0" smtClean="0"/>
              <a:t>個人番号を入力してください。「画像添付」を</a:t>
            </a:r>
            <a:endParaRPr lang="en-US" altLang="ja-JP" sz="3200" dirty="0" smtClean="0"/>
          </a:p>
          <a:p>
            <a:r>
              <a:rPr lang="ja-JP" altLang="en-US" sz="3200" dirty="0" smtClean="0"/>
              <a:t>　　クリックすると、画像ファイルをアップできます。</a:t>
            </a:r>
            <a:endParaRPr lang="en-US" altLang="ja-JP" sz="3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979712" y="1844824"/>
            <a:ext cx="302433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843808" y="2924944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843808" y="4653136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92080" y="4653136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42371" y="2708920"/>
            <a:ext cx="820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④講師からの特定個人情報収集方法について</a:t>
            </a:r>
            <a:endParaRPr kumimoji="1"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844824"/>
            <a:ext cx="86966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①マイナンバー法について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②個人番号及び特定個人情報取扱規定の概要について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③従業員のマイナンバー入力方法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④講師からの特定個人情報収集方法について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332656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アジェンダ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476672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マイナンバー収集対象者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2103239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①</a:t>
            </a:r>
            <a:r>
              <a:rPr kumimoji="1" lang="ja-JP" altLang="en-US" sz="2800" dirty="0" smtClean="0"/>
              <a:t>従業員からの収集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3068960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②</a:t>
            </a:r>
            <a:r>
              <a:rPr kumimoji="1" lang="ja-JP" altLang="en-US" sz="2800" dirty="0" smtClean="0"/>
              <a:t>講師からの収集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3861048"/>
            <a:ext cx="8363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・年間約５００名の講師に謝礼を払っており、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</a:t>
            </a:r>
            <a:r>
              <a:rPr kumimoji="1" lang="ja-JP" altLang="en-US" sz="2400" dirty="0" smtClean="0"/>
              <a:t>年間</a:t>
            </a:r>
            <a:r>
              <a:rPr lang="ja-JP" altLang="en-US" sz="2400" dirty="0" smtClean="0">
                <a:solidFill>
                  <a:srgbClr val="FF0000"/>
                </a:solidFill>
              </a:rPr>
              <a:t>５万円超（消費税込、源泉税控除前）お支払いした方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　（約３３０名）</a:t>
            </a:r>
            <a:r>
              <a:rPr lang="ja-JP" altLang="en-US" sz="2400" dirty="0" smtClean="0"/>
              <a:t>からは、マイナンバーを収集する義務があります。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88640"/>
            <a:ext cx="4184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講師謝礼　支払人数</a:t>
            </a:r>
            <a:endParaRPr kumimoji="1" lang="ja-JP" altLang="en-US" sz="3600" dirty="0"/>
          </a:p>
        </p:txBody>
      </p:sp>
      <p:pic>
        <p:nvPicPr>
          <p:cNvPr id="1026" name="Picture 2" descr="C:\Users\yokoya\Downloads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80778"/>
            <a:ext cx="8138359" cy="314436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259632" y="5013176"/>
            <a:ext cx="6505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２０１３年度から２０１４年度にかけて大幅に人数が減ったのは、</a:t>
            </a:r>
            <a:endParaRPr lang="en-US" altLang="ja-JP" dirty="0" smtClean="0"/>
          </a:p>
          <a:p>
            <a:r>
              <a:rPr lang="ja-JP" altLang="en-US" dirty="0" smtClean="0"/>
              <a:t>　おそらく幹事謝礼をやめたのが原因と思われます。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5879013"/>
            <a:ext cx="5256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</a:rPr>
              <a:t>５万円超の謝礼の支払人数は３年平均で３３０名、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　 ２０１４年度は２６４名。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3172" y="118373"/>
            <a:ext cx="886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マイナンバー取得のタイミング・方法について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706037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②　５万円超の謝礼の支払いが確定した時点で取得する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340768"/>
            <a:ext cx="503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①　謝礼を支払う人全てから取得する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2204864"/>
            <a:ext cx="697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　</a:t>
            </a:r>
            <a:r>
              <a:rPr kumimoji="1" lang="ja-JP" altLang="en-US" sz="2000" dirty="0" smtClean="0"/>
              <a:t>取得の手間や費用面を考えて、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企業研究会では②を採用。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836712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■取得のタイミング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263691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■取得の</a:t>
            </a:r>
            <a:r>
              <a:rPr lang="ja-JP" altLang="en-US" sz="2800" dirty="0" smtClean="0"/>
              <a:t>方法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3212976"/>
            <a:ext cx="84112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①　対面で確認の上、事務取扱担当者のＰＣから入力。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②　郵送で書類を送り、その書類に通知カード等のコピーを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張って返送してもらう。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③　通知カード、身分証明書等の画像データをメールで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送ってもらう。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④　マイナンバー収集のための専用サイト（システム）を使い、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通知カード、身分証明書等の画像をアップロードしてもらう。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961474"/>
            <a:ext cx="6639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企業研究会では④を採用</a:t>
            </a:r>
            <a:r>
              <a:rPr lang="ja-JP" altLang="en-US" sz="2000" dirty="0" smtClean="0">
                <a:solidFill>
                  <a:srgbClr val="FF0000"/>
                </a:solidFill>
              </a:rPr>
              <a:t>。④で対応しきれない場合は、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②でフォローする。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koya\Desktop\キャプチャ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20277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79512" y="188640"/>
            <a:ext cx="6870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マイナンバー収集システム（ＯＢＣ）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5661248"/>
            <a:ext cx="710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※</a:t>
            </a:r>
            <a:r>
              <a:rPr lang="ja-JP" altLang="en-US" sz="2400" dirty="0" smtClean="0"/>
              <a:t>　特定個人情報は自社サーバーでは保管せず、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　セキュリティが担保されたクラウド上に保管します。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44624"/>
            <a:ext cx="800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講師からのマイナンバー収集業務フロー</a:t>
            </a:r>
            <a:endParaRPr lang="en-US" altLang="ja-JP" sz="3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5301208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 smtClean="0"/>
              <a:t>④ＯＢＣのシステムを使って、事務取扱担当者が講師に対して</a:t>
            </a:r>
            <a:endParaRPr lang="en-US" altLang="ja-JP" sz="2400" dirty="0" smtClean="0"/>
          </a:p>
          <a:p>
            <a:pPr>
              <a:lnSpc>
                <a:spcPts val="2400"/>
              </a:lnSpc>
            </a:pPr>
            <a:r>
              <a:rPr lang="ja-JP" altLang="en-US" sz="2400" dirty="0" smtClean="0"/>
              <a:t>　特定個人情報を入力して欲しい旨のメールを送る。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077072"/>
            <a:ext cx="7072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 smtClean="0"/>
              <a:t>③事務取扱担当者（大川さん）が１ヶ月に１度、年間で</a:t>
            </a:r>
            <a:endParaRPr lang="en-US" altLang="ja-JP" sz="2400" dirty="0" smtClean="0"/>
          </a:p>
          <a:p>
            <a:pPr>
              <a:lnSpc>
                <a:spcPts val="2400"/>
              </a:lnSpc>
            </a:pPr>
            <a:r>
              <a:rPr lang="ja-JP" altLang="en-US" sz="2400" dirty="0" smtClean="0"/>
              <a:t>　５万円超の謝礼を支払った講師を確認。</a:t>
            </a:r>
            <a:endParaRPr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268760"/>
            <a:ext cx="7673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 smtClean="0"/>
              <a:t>①プロデューサーが講師依頼の際に</a:t>
            </a:r>
            <a:r>
              <a:rPr lang="ja-JP" altLang="en-US" sz="2400" dirty="0" smtClean="0">
                <a:solidFill>
                  <a:srgbClr val="FF0000"/>
                </a:solidFill>
              </a:rPr>
              <a:t>「マイナンバー登録に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　関するお願い状」</a:t>
            </a:r>
            <a:r>
              <a:rPr lang="ja-JP" altLang="en-US" sz="2400" dirty="0" smtClean="0"/>
              <a:t>を持参し、講師に渡す。</a:t>
            </a:r>
          </a:p>
        </p:txBody>
      </p:sp>
      <p:sp>
        <p:nvSpPr>
          <p:cNvPr id="14" name="下矢印 13"/>
          <p:cNvSpPr/>
          <p:nvPr/>
        </p:nvSpPr>
        <p:spPr>
          <a:xfrm>
            <a:off x="3058488" y="206084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3058488" y="486916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3058488" y="609329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544" y="2564904"/>
            <a:ext cx="8034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 smtClean="0"/>
              <a:t>②プロデューサーが講師に謝礼の振込先を聞く際、法人口座</a:t>
            </a:r>
            <a:endParaRPr lang="en-US" altLang="ja-JP" sz="2400" dirty="0" smtClean="0"/>
          </a:p>
          <a:p>
            <a:pPr>
              <a:lnSpc>
                <a:spcPts val="2400"/>
              </a:lnSpc>
            </a:pPr>
            <a:r>
              <a:rPr lang="ja-JP" altLang="en-US" sz="2400" dirty="0" smtClean="0"/>
              <a:t>　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振り込みの場合は、法人番号１３桁も併せて伺う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ts val="2400"/>
              </a:lnSpc>
            </a:pPr>
            <a:r>
              <a:rPr lang="en-US" altLang="ja-JP" sz="2400" dirty="0" smtClean="0"/>
              <a:t> 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（メールに記載する定型文を参照してください。）</a:t>
            </a:r>
            <a:endParaRPr lang="en-US" altLang="ja-JP" sz="2400" dirty="0" smtClean="0"/>
          </a:p>
        </p:txBody>
      </p:sp>
      <p:sp>
        <p:nvSpPr>
          <p:cNvPr id="22" name="下矢印 21"/>
          <p:cNvSpPr/>
          <p:nvPr/>
        </p:nvSpPr>
        <p:spPr>
          <a:xfrm>
            <a:off x="3058488" y="364502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1556792"/>
            <a:ext cx="831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 smtClean="0"/>
              <a:t>④講師にＯＢＣのシステム上から個人番号の入力、証明書類の</a:t>
            </a:r>
            <a:endParaRPr lang="en-US" altLang="ja-JP" sz="2400" dirty="0" smtClean="0"/>
          </a:p>
          <a:p>
            <a:pPr>
              <a:lnSpc>
                <a:spcPts val="2400"/>
              </a:lnSpc>
            </a:pPr>
            <a:r>
              <a:rPr lang="ja-JP" altLang="en-US" sz="2400" dirty="0" smtClean="0"/>
              <a:t>　画像のアップロードをしていただく。</a:t>
            </a:r>
            <a:endParaRPr lang="en-US" altLang="ja-JP" sz="2400" dirty="0" smtClean="0"/>
          </a:p>
        </p:txBody>
      </p:sp>
      <p:sp>
        <p:nvSpPr>
          <p:cNvPr id="5" name="下矢印 4"/>
          <p:cNvSpPr/>
          <p:nvPr/>
        </p:nvSpPr>
        <p:spPr>
          <a:xfrm>
            <a:off x="3058488" y="242088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886035"/>
            <a:ext cx="735008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400" dirty="0" smtClean="0"/>
              <a:t>⑤事務取扱担当者が定期的にチェックをし、個人番号を</a:t>
            </a:r>
            <a:endParaRPr lang="en-US" altLang="ja-JP" sz="2400" dirty="0" smtClean="0"/>
          </a:p>
          <a:p>
            <a:pPr>
              <a:lnSpc>
                <a:spcPts val="2500"/>
              </a:lnSpc>
            </a:pPr>
            <a:r>
              <a:rPr lang="ja-JP" altLang="en-US" sz="2400" dirty="0" smtClean="0"/>
              <a:t>　入力していない講師宛にメールを再送。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058488" y="378904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254187"/>
            <a:ext cx="8557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⑥事務管理担当者がアップロードされている個人番号、証明書類</a:t>
            </a:r>
            <a:endParaRPr lang="en-US" altLang="ja-JP" sz="2400" dirty="0" smtClean="0"/>
          </a:p>
          <a:p>
            <a:r>
              <a:rPr lang="ja-JP" altLang="en-US" sz="2400" dirty="0" smtClean="0"/>
              <a:t>　の画像を確認し、間違っていなければ登録完了となります。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44624"/>
            <a:ext cx="931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講師からのマイナンバー収集業務フロー（続き）</a:t>
            </a:r>
            <a:endParaRPr lang="en-US" altLang="ja-JP" sz="3600" dirty="0" smtClean="0"/>
          </a:p>
        </p:txBody>
      </p:sp>
      <p:sp>
        <p:nvSpPr>
          <p:cNvPr id="10" name="下矢印 9"/>
          <p:cNvSpPr/>
          <p:nvPr/>
        </p:nvSpPr>
        <p:spPr>
          <a:xfrm>
            <a:off x="3059832" y="105273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5517232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※</a:t>
            </a:r>
            <a:r>
              <a:rPr lang="ja-JP" altLang="en-US" sz="2400" dirty="0" smtClean="0">
                <a:solidFill>
                  <a:srgbClr val="FF0000"/>
                </a:solidFill>
              </a:rPr>
              <a:t>　プロデューサーにやっていただくのは①と②です。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※</a:t>
            </a:r>
            <a:r>
              <a:rPr lang="ja-JP" altLang="en-US" sz="2400" dirty="0" smtClean="0">
                <a:solidFill>
                  <a:srgbClr val="FF0000"/>
                </a:solidFill>
              </a:rPr>
              <a:t>　お願い状のフォーマットは別添をご参照ください。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07704" y="2924944"/>
            <a:ext cx="537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①マイナンバー法について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従業員として知っておくべき</a:t>
            </a:r>
            <a:r>
              <a:rPr kumimoji="1" lang="en-US" altLang="ja-JP" b="1" dirty="0" smtClean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5400" b="1" dirty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マイナンバー</a:t>
            </a:r>
            <a:endParaRPr kumimoji="1" lang="ja-JP" altLang="en-US" sz="5400" b="1" dirty="0">
              <a:solidFill>
                <a:srgbClr val="4F81B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899592" y="3645024"/>
            <a:ext cx="7200800" cy="0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91680" y="451637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マイナンバー提出までの流れ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マイナンバーの利用目的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本人確認書類の提出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会社の安全管理対策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14516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42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マイナンバー提出までの流れ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048" y="2276872"/>
            <a:ext cx="5807232" cy="227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141277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月より、市町村から住民票の住所宛てに、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世帯全員分のマイナンバーが記載された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「通知カード」が送られます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5892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住民票の住所と異なるところにお住まいの方は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日までにお住まい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の市町村に住民票を移して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68344" y="6584284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政府広報オンラインより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0" r="50000" b="19461"/>
          <a:stretch/>
        </p:blipFill>
        <p:spPr bwMode="auto">
          <a:xfrm>
            <a:off x="3707904" y="4188534"/>
            <a:ext cx="1584176" cy="96865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4972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マイナンバー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の利用目的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23492"/>
            <a:ext cx="6264696" cy="19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9552" y="141277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月より社会保障・税・災害対策の行政手続きで利用します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825702"/>
            <a:ext cx="3705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9552" y="40770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会社は、源泉徴収票などに個人番号を記載します。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会社から個人番号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の提供依頼がありましたら、速やかに提供ください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8344" y="6584284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政府広報オンラインより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8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本人確認書類の提出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0" r="50000" b="19461"/>
          <a:stretch/>
        </p:blipFill>
        <p:spPr bwMode="auto">
          <a:xfrm>
            <a:off x="899592" y="2948125"/>
            <a:ext cx="2016224" cy="127940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1399"/>
            <a:ext cx="1992130" cy="12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611560" y="2308561"/>
            <a:ext cx="7992888" cy="2234467"/>
          </a:xfrm>
          <a:prstGeom prst="roundRect">
            <a:avLst>
              <a:gd name="adj" fmla="val 9511"/>
            </a:avLst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4315" y="238110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写真入り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身分証明書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44208" y="237206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顔写真無し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身分証明書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59632" y="251607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通知カード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15816" y="305855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smtClean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endParaRPr kumimoji="1" lang="ja-JP" altLang="en-US" sz="6000" b="1" dirty="0">
              <a:solidFill>
                <a:srgbClr val="4F81B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86028" y="3222317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4F81B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</a:t>
            </a:r>
            <a:endParaRPr kumimoji="1" lang="ja-JP" altLang="en-US" sz="4000" b="1" dirty="0">
              <a:solidFill>
                <a:srgbClr val="4F81B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35896" y="4201343"/>
            <a:ext cx="242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運転免許証やパスポート等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23781" y="4201343"/>
            <a:ext cx="220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健康保険証や年金手帳等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9"/>
          <p:cNvGrpSpPr/>
          <p:nvPr/>
        </p:nvGrpSpPr>
        <p:grpSpPr>
          <a:xfrm>
            <a:off x="6516216" y="3079441"/>
            <a:ext cx="1656184" cy="1109202"/>
            <a:chOff x="6516216" y="2732101"/>
            <a:chExt cx="1728192" cy="113538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62" y="2836081"/>
              <a:ext cx="737346" cy="103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http://ord.yahoo.co.jp/o/image/SIG=13fdlv6hq/EXP=1439610285;_ylc=X3IDMgRmc3QDMARpZHgDMARvaWQDQU5kOUdjVDJEaUlJYm5rUWlDUUVsbnp2dEtOZEVxdG5KdTZJb1VCR1E0WFBfYnJUWExJZnVtbTBwNGV2VGcEcAM1WTJVNUx5YTQ0R1I0NEtUNDRHOUlPaWlxLlNfbmVtWnV1aUFoZWlvdkEtLQRwb3MDMQRzZWMDc2h3BHNsawNyaQ--/**https%3a/www.kyoukaikenpo.or.jp/~/media/Images/honbu/g3/201305/250513001.jpg%3fh=283%26w=4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732101"/>
              <a:ext cx="1152128" cy="72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187624" y="19487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番号確認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9487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身元確認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717" y="5179185"/>
            <a:ext cx="192062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79185"/>
            <a:ext cx="1920627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1475656" y="49087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（裏面）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56176" y="49214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（表面）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611560" y="4811315"/>
            <a:ext cx="7992888" cy="1714029"/>
          </a:xfrm>
          <a:prstGeom prst="roundRect">
            <a:avLst>
              <a:gd name="adj" fmla="val 11857"/>
            </a:avLst>
          </a:prstGeom>
          <a:noFill/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83421" y="5111240"/>
            <a:ext cx="242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個人番号カード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なら１枚で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</a:p>
          <a:p>
            <a:pPr algn="ctr"/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※2016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月から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希望者に対してのみ交付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9552" y="141277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会社が従業員から個人番号を受け取る際には本人確認を行います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本人確認書類の提出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5"/>
          <p:cNvGrpSpPr/>
          <p:nvPr/>
        </p:nvGrpSpPr>
        <p:grpSpPr>
          <a:xfrm>
            <a:off x="1467012" y="2997533"/>
            <a:ext cx="6921412" cy="2216210"/>
            <a:chOff x="1034964" y="2492896"/>
            <a:chExt cx="7209444" cy="239484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64" y="2754126"/>
              <a:ext cx="679640" cy="198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右矢印 3"/>
            <p:cNvSpPr/>
            <p:nvPr/>
          </p:nvSpPr>
          <p:spPr>
            <a:xfrm>
              <a:off x="1971068" y="3356992"/>
              <a:ext cx="1584176" cy="50405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268" y="2492896"/>
              <a:ext cx="990972" cy="23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899" y="2671535"/>
              <a:ext cx="1635509" cy="205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右矢印 11"/>
            <p:cNvSpPr/>
            <p:nvPr/>
          </p:nvSpPr>
          <p:spPr>
            <a:xfrm>
              <a:off x="4923396" y="3356992"/>
              <a:ext cx="1584176" cy="50405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4139952" y="5159514"/>
            <a:ext cx="115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5159514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国民年金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第３号被保険者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（専業主婦等の被扶養配偶者）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2622103" y="2636912"/>
            <a:ext cx="1008112" cy="93610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委任状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3070701"/>
            <a:ext cx="164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代理人として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提出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141277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国民年金第３号被保険者に該当する配偶者がいる方は、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従業員の皆さんが配偶者の代理人として会社に番号を提供します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68344" y="6584284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政府広報オンラインより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会社の安全管理対策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6584284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政府広報オンラインより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94" y="2003905"/>
            <a:ext cx="7952754" cy="22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9552" y="141277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会社は皆さんの大事なマイナンバーを適切に管理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590921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安心して皆さんマイナンバー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を提供してください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444001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個人番号は特定の事務担当者だけが取り扱う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責任者を配置し、事務担当者の監督と定期的な教育を実施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事務を取り扱う区域を限定し、個人番号が記載された書類は施錠管理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個人番号が登録されたデータは、社内・社外の両面から不正アクセスを回避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1485</Words>
  <Application>Microsoft Office PowerPoint</Application>
  <PresentationFormat>画面に合わせる (4:3)</PresentationFormat>
  <Paragraphs>190</Paragraphs>
  <Slides>25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スライド 1</vt:lpstr>
      <vt:lpstr>スライド 2</vt:lpstr>
      <vt:lpstr>スライド 3</vt:lpstr>
      <vt:lpstr>従業員として知っておくべき マイナンバー</vt:lpstr>
      <vt:lpstr>マイナンバー提出までの流れ</vt:lpstr>
      <vt:lpstr>マイナンバーの利用目的</vt:lpstr>
      <vt:lpstr>本人確認書類の提出</vt:lpstr>
      <vt:lpstr>本人確認書類の提出</vt:lpstr>
      <vt:lpstr>会社の安全管理対策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横谷 龍彦</dc:creator>
  <cp:lastModifiedBy>横谷 龍彦</cp:lastModifiedBy>
  <cp:revision>57</cp:revision>
  <dcterms:created xsi:type="dcterms:W3CDTF">2015-12-03T02:46:19Z</dcterms:created>
  <dcterms:modified xsi:type="dcterms:W3CDTF">2015-12-21T01:28:34Z</dcterms:modified>
</cp:coreProperties>
</file>